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67" r:id="rId4"/>
    <p:sldId id="269" r:id="rId5"/>
    <p:sldId id="272" r:id="rId6"/>
    <p:sldId id="273" r:id="rId7"/>
    <p:sldId id="274" r:id="rId8"/>
    <p:sldId id="275" r:id="rId9"/>
    <p:sldId id="276" r:id="rId10"/>
    <p:sldId id="258" r:id="rId11"/>
    <p:sldId id="257" r:id="rId12"/>
    <p:sldId id="266" r:id="rId13"/>
    <p:sldId id="268" r:id="rId14"/>
    <p:sldId id="271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404B"/>
    <a:srgbClr val="252C41"/>
    <a:srgbClr val="DDDFE6"/>
    <a:srgbClr val="F4F5F9"/>
    <a:srgbClr val="FFD5DE"/>
    <a:srgbClr val="FF2D5A"/>
    <a:srgbClr val="FF0028"/>
    <a:srgbClr val="DEE3E6"/>
    <a:srgbClr val="000000"/>
    <a:srgbClr val="FF4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16" y="8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6B1F4-4473-4E42-931C-FB415B8F676D}" type="datetimeFigureOut">
              <a:rPr lang="ko-KR" altLang="en-US" smtClean="0"/>
              <a:t>2019. 11. 20.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A6F29-9B70-4CC0-B085-9FE84466E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34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BC2424F7-E8BE-497C-9A9C-2A75DA20B340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E14D2E98-B8EF-4D01-BCD7-ECA0C2430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6E72BC4-2A6A-4C1C-8E69-C8245B3A2086}"/>
              </a:ext>
            </a:extLst>
          </p:cNvPr>
          <p:cNvSpPr/>
          <p:nvPr userDrawn="1"/>
        </p:nvSpPr>
        <p:spPr>
          <a:xfrm>
            <a:off x="3260557" y="676175"/>
            <a:ext cx="5670885" cy="5505650"/>
          </a:xfrm>
          <a:prstGeom prst="ellipse">
            <a:avLst/>
          </a:prstGeom>
          <a:solidFill>
            <a:srgbClr val="F4F5F9"/>
          </a:solidFill>
          <a:ln w="190500">
            <a:solidFill>
              <a:srgbClr val="F14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51EB74-1783-44BE-A024-9003943ACE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9230" y="2296291"/>
            <a:ext cx="3693535" cy="384746"/>
          </a:xfrm>
        </p:spPr>
        <p:txBody>
          <a:bodyPr/>
          <a:lstStyle>
            <a:lvl1pPr marL="0" indent="0" algn="ctr"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E8F681-FF46-4C5C-8585-50182BAC54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1978" y="2782231"/>
            <a:ext cx="4708038" cy="913067"/>
          </a:xfrm>
        </p:spPr>
        <p:txBody>
          <a:bodyPr anchor="b"/>
          <a:lstStyle>
            <a:lvl1pPr algn="ctr">
              <a:defRPr sz="6000" spc="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1BC3D04-DE92-4791-9A44-EB46DB4BB0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240" y="3966660"/>
            <a:ext cx="3692525" cy="123098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ko-KR" altLang="en-US" dirty="0"/>
              <a:t>작성일 및</a:t>
            </a:r>
            <a:endParaRPr lang="en-US" altLang="ko-KR" dirty="0"/>
          </a:p>
          <a:p>
            <a:pPr lvl="0"/>
            <a:r>
              <a:rPr lang="ko-KR" altLang="en-US" dirty="0"/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21860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089 0.48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2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604 -0.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  <p:bldP spid="3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" grpId="0"/>
      <p:bldP spid="17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2E179C5F-9581-4A6D-AB2D-572DE3014C94}"/>
              </a:ext>
            </a:extLst>
          </p:cNvPr>
          <p:cNvSpPr/>
          <p:nvPr userDrawn="1"/>
        </p:nvSpPr>
        <p:spPr>
          <a:xfrm>
            <a:off x="0" y="4636294"/>
            <a:ext cx="3949700" cy="2221706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AC3AC3B-7C11-41F0-8D15-2A745E5921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9700" y="2134394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09AEE031-B2C1-4009-A54C-A9496E707222}"/>
              </a:ext>
            </a:extLst>
          </p:cNvPr>
          <p:cNvSpPr/>
          <p:nvPr userDrawn="1"/>
        </p:nvSpPr>
        <p:spPr>
          <a:xfrm rot="10800000">
            <a:off x="8242300" y="0"/>
            <a:ext cx="3949700" cy="2221706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92A37505-C468-4836-8AF3-6648E3546A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3250" y="863600"/>
            <a:ext cx="6032500" cy="9525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F79BE61-4B89-4C62-BDAF-C918D3363F0F}"/>
              </a:ext>
            </a:extLst>
          </p:cNvPr>
          <p:cNvCxnSpPr/>
          <p:nvPr userDrawn="1"/>
        </p:nvCxnSpPr>
        <p:spPr>
          <a:xfrm>
            <a:off x="3143250" y="1816100"/>
            <a:ext cx="60325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15">
            <a:extLst>
              <a:ext uri="{FF2B5EF4-FFF2-40B4-BE49-F238E27FC236}">
                <a16:creationId xmlns:a16="http://schemas.microsoft.com/office/drawing/2014/main" id="{615E03B0-3160-4643-BFAF-049935558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2134393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232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B69F8F-3B03-43B3-A99C-8EB2ECEDAB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C41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0F2FC1-A866-40E4-87F2-9F59CD9C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350" y="3605213"/>
            <a:ext cx="8185150" cy="995362"/>
          </a:xfrm>
        </p:spPr>
        <p:txBody>
          <a:bodyPr anchor="b">
            <a:normAutofit/>
          </a:bodyPr>
          <a:lstStyle>
            <a:lvl1pPr>
              <a:defRPr sz="6000">
                <a:solidFill>
                  <a:srgbClr val="F4F5F9"/>
                </a:solidFill>
              </a:defRPr>
            </a:lvl1pPr>
          </a:lstStyle>
          <a:p>
            <a:r>
              <a:rPr lang="ko-KR" altLang="en-US" dirty="0"/>
              <a:t>구역 제목</a:t>
            </a:r>
            <a:r>
              <a:rPr lang="en-US" altLang="ko-KR" dirty="0"/>
              <a:t>(</a:t>
            </a:r>
            <a:r>
              <a:rPr lang="ko-KR" altLang="en-US" dirty="0"/>
              <a:t>배경사진 변경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DE44D1-B029-4008-8F5C-EA1C0262D8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95350" y="4551364"/>
            <a:ext cx="8185150" cy="33655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DDDFE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부가설명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038771-BFB9-4815-BFCE-C4362A8B8B89}"/>
              </a:ext>
            </a:extLst>
          </p:cNvPr>
          <p:cNvSpPr/>
          <p:nvPr userDrawn="1"/>
        </p:nvSpPr>
        <p:spPr>
          <a:xfrm>
            <a:off x="558800" y="3567112"/>
            <a:ext cx="273050" cy="1358901"/>
          </a:xfrm>
          <a:prstGeom prst="rect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9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3803650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romanUcPeriod"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12769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미디어 및 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11801" y="1854200"/>
            <a:ext cx="5194300" cy="38036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설명</a:t>
            </a:r>
            <a:endParaRPr lang="en-US" altLang="ko-KR" dirty="0"/>
          </a:p>
          <a:p>
            <a:pPr lvl="0"/>
            <a:r>
              <a:rPr lang="ko-KR" altLang="en-US" dirty="0"/>
              <a:t>설명</a:t>
            </a:r>
            <a:endParaRPr lang="en-US" altLang="ko-KR" dirty="0"/>
          </a:p>
          <a:p>
            <a:pPr lvl="0"/>
            <a:r>
              <a:rPr lang="ko-KR" altLang="en-US" dirty="0"/>
              <a:t>설명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8340B11-3220-438C-BFBF-856F8CEFFF0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511299" y="1854200"/>
            <a:ext cx="3805200" cy="38036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184897626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간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33525" y="4343400"/>
            <a:ext cx="2847975" cy="13144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 err="1"/>
              <a:t>글내용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E0C8D79-EA0B-465E-95A0-72CF9FCAB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512" y="1974350"/>
            <a:ext cx="2160000" cy="2160000"/>
          </a:xfrm>
        </p:spPr>
        <p:txBody>
          <a:bodyPr lIns="360000" tIns="360000" rIns="360000" bIns="360000"/>
          <a:lstStyle/>
          <a:p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1987686-002E-4B1E-86BA-DAA6526147F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695825" y="4343400"/>
            <a:ext cx="2847975" cy="13144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 err="1"/>
              <a:t>글내용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A598B3AA-0BEB-4CB3-B5B7-E952431ECDB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858126" y="4343400"/>
            <a:ext cx="2847975" cy="13144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 err="1"/>
              <a:t>글내용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EAB4F17-E8AF-484C-B2AB-65BEA4790750}"/>
              </a:ext>
            </a:extLst>
          </p:cNvPr>
          <p:cNvCxnSpPr/>
          <p:nvPr userDrawn="1"/>
        </p:nvCxnSpPr>
        <p:spPr>
          <a:xfrm>
            <a:off x="4533900" y="1866900"/>
            <a:ext cx="0" cy="379095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57261E4-AD4C-4D43-B2B7-992355BBED6F}"/>
              </a:ext>
            </a:extLst>
          </p:cNvPr>
          <p:cNvCxnSpPr/>
          <p:nvPr userDrawn="1"/>
        </p:nvCxnSpPr>
        <p:spPr>
          <a:xfrm>
            <a:off x="7708900" y="1866900"/>
            <a:ext cx="0" cy="379095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그림 개체 틀 4">
            <a:extLst>
              <a:ext uri="{FF2B5EF4-FFF2-40B4-BE49-F238E27FC236}">
                <a16:creationId xmlns:a16="http://schemas.microsoft.com/office/drawing/2014/main" id="{AD13C406-876E-43F6-8C5B-C62F158EF2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39812" y="1974350"/>
            <a:ext cx="2160000" cy="2160000"/>
          </a:xfrm>
        </p:spPr>
        <p:txBody>
          <a:bodyPr lIns="360000" tIns="360000" rIns="360000" bIns="360000"/>
          <a:lstStyle/>
          <a:p>
            <a:endParaRPr lang="ko-KR" altLang="en-US"/>
          </a:p>
        </p:txBody>
      </p:sp>
      <p:sp>
        <p:nvSpPr>
          <p:cNvPr id="21" name="그림 개체 틀 4">
            <a:extLst>
              <a:ext uri="{FF2B5EF4-FFF2-40B4-BE49-F238E27FC236}">
                <a16:creationId xmlns:a16="http://schemas.microsoft.com/office/drawing/2014/main" id="{F2D57544-F2AC-4674-9A7B-2207BCDE04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02113" y="1974350"/>
            <a:ext cx="2160000" cy="2160000"/>
          </a:xfrm>
        </p:spPr>
        <p:txBody>
          <a:bodyPr lIns="360000" tIns="360000" rIns="360000" bIns="36000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04993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78169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23E7E9-AAA1-489C-8AEE-581EE317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FACC76-7113-4A4D-97A2-0B055349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B221D-61A7-4FE4-9D07-0C9B7B14E2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802E8-470E-48C1-B126-8CFFC69D7ECC}" type="datetimeFigureOut">
              <a:rPr lang="ko-KR" altLang="en-US" smtClean="0"/>
              <a:t>2019. 11. 20.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B0408A-BADE-4479-BA62-1C8769112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646C6-91CD-411B-B2AA-015EE95CF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81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5" r:id="rId5"/>
    <p:sldLayoutId id="2147483653" r:id="rId6"/>
    <p:sldLayoutId id="2147483654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 spc="0">
          <a:solidFill>
            <a:srgbClr val="252C4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F536C807-CB09-45BE-87BC-5FC0B4BD6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9230" y="2167240"/>
            <a:ext cx="3693535" cy="384746"/>
          </a:xfrm>
        </p:spPr>
        <p:txBody>
          <a:bodyPr>
            <a:noAutofit/>
          </a:bodyPr>
          <a:lstStyle/>
          <a:p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Gram lightning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talk</a:t>
            </a:r>
            <a:endParaRPr lang="ko-KR" altLang="en-US" sz="2200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2F92D2-E117-4997-B589-124BD3CF0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1978" y="2802045"/>
            <a:ext cx="4708038" cy="913067"/>
          </a:xfrm>
        </p:spPr>
        <p:txBody>
          <a:bodyPr>
            <a:noAutofit/>
          </a:bodyPr>
          <a:lstStyle/>
          <a:p>
            <a:r>
              <a:rPr lang="en-US" altLang="ko-KR" sz="4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Git/</a:t>
            </a:r>
            <a:r>
              <a:rPr lang="en-US" altLang="ko-KR" sz="4800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Github</a:t>
            </a:r>
            <a:r>
              <a:rPr lang="en-US" altLang="ko-KR" sz="4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</a:t>
            </a:r>
            <a:r>
              <a:rPr lang="ko-KR" altLang="en-US" sz="4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특강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0D9FF9-5CBE-4534-A9A9-19A7797C0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0240" y="4055955"/>
            <a:ext cx="3692525" cy="1230982"/>
          </a:xfrm>
        </p:spPr>
        <p:txBody>
          <a:bodyPr/>
          <a:lstStyle/>
          <a:p>
            <a:r>
              <a:rPr lang="en-US" altLang="ko-KR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2019.11.20</a:t>
            </a:r>
          </a:p>
          <a:p>
            <a:r>
              <a:rPr lang="en-US" altLang="ko-KR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By @</a:t>
            </a:r>
            <a:r>
              <a:rPr lang="en-US" altLang="ko-KR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MinSeoGi</a:t>
            </a:r>
            <a:endParaRPr lang="ko-KR" altLang="en-US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318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555518"/>
            <a:ext cx="8185150" cy="995362"/>
          </a:xfrm>
        </p:spPr>
        <p:txBody>
          <a:bodyPr/>
          <a:lstStyle/>
          <a:p>
            <a:r>
              <a:rPr lang="ko-KR" altLang="en-US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서울행 열차 탑승기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21547"/>
            <a:ext cx="8185150" cy="336550"/>
          </a:xfrm>
        </p:spPr>
        <p:txBody>
          <a:bodyPr/>
          <a:lstStyle/>
          <a:p>
            <a:r>
              <a:rPr lang="ko-KR" altLang="en-US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노조 태업</a:t>
            </a:r>
            <a:r>
              <a:rPr lang="en-US" altLang="ko-KR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..</a:t>
            </a:r>
            <a:r>
              <a:rPr lang="ko-KR" altLang="en-US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정말 힘들어요</a:t>
            </a:r>
            <a:r>
              <a:rPr lang="en-US" altLang="ko-KR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..</a:t>
            </a:r>
            <a:endParaRPr lang="ko-KR" altLang="en-US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200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5692223" cy="3803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코레일의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노조 태업으로 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16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일부터 준법투쟁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(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*태업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),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20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일부터 무기한 파업 예정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(</a:t>
            </a:r>
            <a:r>
              <a:rPr lang="ko-KR" altLang="en-US" sz="2200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파업시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KTX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의 </a:t>
            </a:r>
            <a:r>
              <a:rPr lang="ko-KR" altLang="en-US" sz="2200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운행률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56.7%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예상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)</a:t>
            </a:r>
          </a:p>
          <a:p>
            <a:pPr marL="0" indent="0">
              <a:buNone/>
            </a:pPr>
            <a:endParaRPr lang="en-US" altLang="ko-KR" sz="2200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  <a:p>
            <a:pPr marL="0" indent="0">
              <a:buNone/>
            </a:pP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우리는 하필 태업 첫날인 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16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일에 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KTX</a:t>
            </a:r>
            <a:r>
              <a:rPr lang="ko-KR" altLang="en-US" sz="2200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를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타게 되었음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2200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  <a:p>
            <a:pPr marL="0" indent="0">
              <a:buNone/>
            </a:pP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*태업 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: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규정을 지키면서도 작업능률을 떨어뜨려 사용자를 압박하는 쟁의행위</a:t>
            </a:r>
            <a:endParaRPr lang="en-US" altLang="ko-KR" sz="2200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What happened?!?!</a:t>
            </a:r>
            <a:endParaRPr lang="ko-KR" altLang="en-US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7" name="그림 6" descr="전자기기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0786767D-ECF7-1B41-91C0-1187BA3ED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4" b="40018"/>
          <a:stretch/>
        </p:blipFill>
        <p:spPr>
          <a:xfrm>
            <a:off x="7321182" y="1724898"/>
            <a:ext cx="4274712" cy="380365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60E2FBE-3642-214F-8ED5-D0A097149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454" y="910903"/>
            <a:ext cx="2450040" cy="5036194"/>
          </a:xfrm>
          <a:prstGeom prst="rect">
            <a:avLst/>
          </a:prstGeom>
        </p:spPr>
      </p:pic>
      <p:pic>
        <p:nvPicPr>
          <p:cNvPr id="12" name="그림 11" descr="사람, 텍스트, 남자, 전면이(가) 표시된 사진&#10;&#10;자동 생성된 설명">
            <a:extLst>
              <a:ext uri="{FF2B5EF4-FFF2-40B4-BE49-F238E27FC236}">
                <a16:creationId xmlns:a16="http://schemas.microsoft.com/office/drawing/2014/main" id="{F7A0A1CE-BDD5-5844-8B90-DCEB4E95E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0073"/>
            <a:ext cx="4064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8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What happened?!?!</a:t>
            </a:r>
            <a:endParaRPr lang="ko-KR" altLang="en-US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7" name="그림 6" descr="사람, 천장, 실내, 공항이(가) 표시된 사진&#10;&#10;자동 생성된 설명">
            <a:extLst>
              <a:ext uri="{FF2B5EF4-FFF2-40B4-BE49-F238E27FC236}">
                <a16:creationId xmlns:a16="http://schemas.microsoft.com/office/drawing/2014/main" id="{3A90E166-B7D4-7647-B69E-D5C24253B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3" t="19543" r="30309" b="40443"/>
          <a:stretch/>
        </p:blipFill>
        <p:spPr>
          <a:xfrm>
            <a:off x="1773856" y="1739927"/>
            <a:ext cx="7959024" cy="4236044"/>
          </a:xfrm>
          <a:prstGeom prst="rect">
            <a:avLst/>
          </a:prstGeom>
        </p:spPr>
      </p:pic>
      <p:pic>
        <p:nvPicPr>
          <p:cNvPr id="9" name="그림 8" descr="건물, 시계, 표지판, 대형이(가) 표시된 사진&#10;&#10;자동 생성된 설명">
            <a:extLst>
              <a:ext uri="{FF2B5EF4-FFF2-40B4-BE49-F238E27FC236}">
                <a16:creationId xmlns:a16="http://schemas.microsoft.com/office/drawing/2014/main" id="{6CBB5D65-CDC2-ED49-B34D-9096F8B30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9" y="2031339"/>
            <a:ext cx="6168233" cy="3469632"/>
          </a:xfrm>
          <a:prstGeom prst="rect">
            <a:avLst/>
          </a:prstGeom>
        </p:spPr>
      </p:pic>
      <p:pic>
        <p:nvPicPr>
          <p:cNvPr id="11" name="그림 10" descr="스크린샷, 화면, 모니터, 전화이(가) 표시된 사진&#10;&#10;자동 생성된 설명">
            <a:extLst>
              <a:ext uri="{FF2B5EF4-FFF2-40B4-BE49-F238E27FC236}">
                <a16:creationId xmlns:a16="http://schemas.microsoft.com/office/drawing/2014/main" id="{27DC42B7-A86A-E247-93F4-80BCE7B3B8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89"/>
          <a:stretch/>
        </p:blipFill>
        <p:spPr>
          <a:xfrm>
            <a:off x="7708739" y="1258093"/>
            <a:ext cx="2709405" cy="490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555518"/>
            <a:ext cx="8185150" cy="995362"/>
          </a:xfrm>
        </p:spPr>
        <p:txBody>
          <a:bodyPr/>
          <a:lstStyle/>
          <a:p>
            <a:r>
              <a:rPr lang="ko-KR" altLang="en-US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느낀점</a:t>
            </a:r>
            <a:r>
              <a:rPr lang="ko-KR" altLang="en-US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</a:t>
            </a:r>
            <a:r>
              <a:rPr lang="en-US" altLang="ko-KR" sz="36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(+</a:t>
            </a:r>
            <a:r>
              <a:rPr lang="ko-KR" altLang="en-US" sz="3600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뒷</a:t>
            </a:r>
            <a:r>
              <a:rPr lang="ko-KR" altLang="en-US" sz="36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이야기</a:t>
            </a:r>
            <a:r>
              <a:rPr lang="en-US" altLang="ko-KR" sz="36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)</a:t>
            </a:r>
            <a:endParaRPr lang="ko-KR" altLang="en-US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21547"/>
            <a:ext cx="8185150" cy="336550"/>
          </a:xfrm>
        </p:spPr>
        <p:txBody>
          <a:bodyPr/>
          <a:lstStyle/>
          <a:p>
            <a:r>
              <a:rPr lang="ko-KR" altLang="en-US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터미널을 이용하지 말고 </a:t>
            </a:r>
            <a:r>
              <a:rPr lang="en-US" altLang="ko-KR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Desktop</a:t>
            </a:r>
            <a:r>
              <a:rPr lang="ko-KR" altLang="en-US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이나 </a:t>
            </a:r>
            <a:r>
              <a:rPr lang="en-US" altLang="ko-KR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Kraken</a:t>
            </a:r>
            <a:r>
              <a:rPr lang="ko-KR" altLang="en-US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을 사용합시다</a:t>
            </a:r>
            <a:r>
              <a:rPr lang="en-US" altLang="ko-KR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.</a:t>
            </a:r>
            <a:endParaRPr lang="ko-KR" altLang="en-US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144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느낀점</a:t>
            </a:r>
            <a:endParaRPr lang="ko-KR" altLang="en-US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4318A-8D8D-2A41-81F5-A2952AA4B1AB}"/>
              </a:ext>
            </a:extLst>
          </p:cNvPr>
          <p:cNvSpPr txBox="1"/>
          <p:nvPr/>
        </p:nvSpPr>
        <p:spPr>
          <a:xfrm>
            <a:off x="5638182" y="2045042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어렵다</a:t>
            </a:r>
            <a:endParaRPr kumimoji="1" lang="en-US" altLang="ko-KR" sz="2000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A268F-2546-004E-8E98-49330E7805EE}"/>
              </a:ext>
            </a:extLst>
          </p:cNvPr>
          <p:cNvSpPr txBox="1"/>
          <p:nvPr/>
        </p:nvSpPr>
        <p:spPr>
          <a:xfrm>
            <a:off x="5597604" y="272583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그러나</a:t>
            </a:r>
            <a:r>
              <a:rPr kumimoji="1" lang="en-US" altLang="ko-KR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…</a:t>
            </a:r>
            <a:endParaRPr kumimoji="1" lang="ko-KR" altLang="en-US" sz="2000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57D2C2-59FF-A64A-B0CD-64101AD1B173}"/>
              </a:ext>
            </a:extLst>
          </p:cNvPr>
          <p:cNvSpPr txBox="1"/>
          <p:nvPr/>
        </p:nvSpPr>
        <p:spPr>
          <a:xfrm>
            <a:off x="4259599" y="3287210"/>
            <a:ext cx="3672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하나하나 직접 하는 재미가 있고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CE58F5-2403-A144-8504-CE93000FC111}"/>
              </a:ext>
            </a:extLst>
          </p:cNvPr>
          <p:cNvSpPr txBox="1"/>
          <p:nvPr/>
        </p:nvSpPr>
        <p:spPr>
          <a:xfrm>
            <a:off x="4867137" y="3920141"/>
            <a:ext cx="2457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사용하면 사용할수록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3A93AC-827D-FB42-BFFF-CED296D1B8EA}"/>
              </a:ext>
            </a:extLst>
          </p:cNvPr>
          <p:cNvSpPr txBox="1"/>
          <p:nvPr/>
        </p:nvSpPr>
        <p:spPr>
          <a:xfrm>
            <a:off x="4307689" y="4572856"/>
            <a:ext cx="3656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실력이 늘어나는 것이 느껴진다</a:t>
            </a:r>
            <a:r>
              <a:rPr kumimoji="1" lang="en-US" altLang="ko-KR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.</a:t>
            </a:r>
            <a:endParaRPr kumimoji="1" lang="ko-KR" altLang="en-US" sz="2000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1AACB92-6D13-6D49-A011-80CA390A4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48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태업 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1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일 차와 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2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일 차였던 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15, 16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일에는 총 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67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개의 열차가 예정된 시간보다 지연 운행했다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. </a:t>
            </a:r>
            <a:r>
              <a:rPr lang="ko-KR" altLang="en-US" sz="2200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코레일은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이틀간의 지연 운행으로 인한 피해 건수가 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3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만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5356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건으로 집계돼 </a:t>
            </a:r>
            <a:r>
              <a:rPr lang="ko-KR" altLang="en-US" sz="2200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지연보상금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2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억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6000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여만 원을 지급했다고 밝혔다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2200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  <a:p>
            <a:pPr marL="0" indent="0">
              <a:buNone/>
            </a:pP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-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동아일보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-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뒷</a:t>
            </a:r>
            <a:r>
              <a:rPr lang="ko-KR" altLang="en-US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이야기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E3E7FDE-8D9C-6946-A99B-6143B0D7D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56" y="1307281"/>
            <a:ext cx="2435949" cy="500723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D135806-EED8-654B-BD3C-F02207E84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136" y="1812925"/>
            <a:ext cx="67818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B6E099-8948-4046-B164-33469AE06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49700" y="2134395"/>
            <a:ext cx="5226050" cy="336470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서울까지 가는 길</a:t>
            </a:r>
            <a:endParaRPr lang="en-US" altLang="ko-KR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특강 내용</a:t>
            </a:r>
            <a:endParaRPr lang="en-US" altLang="ko-KR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느낀점</a:t>
            </a:r>
            <a:r>
              <a:rPr lang="ko-KR" altLang="en-US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</a:t>
            </a:r>
            <a:r>
              <a:rPr lang="en-US" altLang="ko-KR" sz="16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(+</a:t>
            </a:r>
            <a:r>
              <a:rPr lang="ko-KR" altLang="en-US" sz="1600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뒷</a:t>
            </a:r>
            <a:r>
              <a:rPr lang="ko-KR" altLang="en-US" sz="16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이야기</a:t>
            </a:r>
            <a:r>
              <a:rPr lang="en-US" altLang="ko-KR" sz="16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)</a:t>
            </a:r>
            <a:endParaRPr lang="en-US" altLang="ko-KR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2B55FB-D99E-4D0A-A709-5D2BEECD6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z="4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목차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DFF40D-D4DA-40D4-871A-1267F3579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3250" y="2164210"/>
            <a:ext cx="806450" cy="33647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01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03</a:t>
            </a:r>
          </a:p>
        </p:txBody>
      </p:sp>
      <p:pic>
        <p:nvPicPr>
          <p:cNvPr id="7" name="그림 6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64DCB1CB-6259-D447-A399-838694B4B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1820">
            <a:off x="5193474" y="3037681"/>
            <a:ext cx="571224" cy="571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19733D-705C-374F-8E8C-73AB1504C3CA}"/>
              </a:ext>
            </a:extLst>
          </p:cNvPr>
          <p:cNvSpPr txBox="1"/>
          <p:nvPr/>
        </p:nvSpPr>
        <p:spPr>
          <a:xfrm>
            <a:off x="1253467" y="4686267"/>
            <a:ext cx="10344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하지만</a:t>
            </a:r>
            <a:r>
              <a:rPr kumimoji="1" lang="en-US" altLang="ko-KR" sz="24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,</a:t>
            </a:r>
            <a:r>
              <a:rPr kumimoji="1" lang="ko-KR" altLang="en-US" sz="24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</a:t>
            </a:r>
            <a:r>
              <a:rPr kumimoji="1" lang="ko-KR" altLang="en-US" sz="2400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특강내용을</a:t>
            </a:r>
            <a:r>
              <a:rPr kumimoji="1" lang="ko-KR" altLang="en-US" sz="24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먼저 본 후</a:t>
            </a:r>
            <a:r>
              <a:rPr kumimoji="1" lang="en-US" altLang="ko-KR" sz="24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,</a:t>
            </a:r>
            <a:r>
              <a:rPr kumimoji="1" lang="ko-KR" altLang="en-US" sz="24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시간이 남으면 </a:t>
            </a:r>
            <a:r>
              <a:rPr kumimoji="1" lang="ko-KR" altLang="en-US" sz="2400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다른것들을</a:t>
            </a:r>
            <a:r>
              <a:rPr kumimoji="1" lang="ko-KR" altLang="en-US" sz="24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보도록 하겠습니다</a:t>
            </a:r>
            <a:r>
              <a:rPr kumimoji="1" lang="en-US" altLang="ko-KR" sz="24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.</a:t>
            </a:r>
            <a:endParaRPr kumimoji="1" lang="ko-KR" altLang="en-US" sz="2400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32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555518"/>
            <a:ext cx="8185150" cy="995362"/>
          </a:xfrm>
        </p:spPr>
        <p:txBody>
          <a:bodyPr/>
          <a:lstStyle/>
          <a:p>
            <a:r>
              <a:rPr lang="ko-KR" altLang="en-US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특강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21547"/>
            <a:ext cx="8185150" cy="336550"/>
          </a:xfrm>
        </p:spPr>
        <p:txBody>
          <a:bodyPr/>
          <a:lstStyle/>
          <a:p>
            <a:r>
              <a:rPr lang="ko-KR" altLang="en-US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우리는 특강에 가서 무엇을 배웠는가</a:t>
            </a:r>
            <a:r>
              <a:rPr lang="en-US" altLang="ko-KR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?</a:t>
            </a:r>
            <a:endParaRPr lang="ko-KR" altLang="en-US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</p:txBody>
      </p:sp>
      <p:pic>
        <p:nvPicPr>
          <p:cNvPr id="6" name="그림 5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010CF168-A9F5-4E45-B2BF-F6AE7F92A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82399">
            <a:off x="3850770" y="3116250"/>
            <a:ext cx="877773" cy="8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82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Git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이란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?</a:t>
            </a:r>
          </a:p>
          <a:p>
            <a:pPr>
              <a:buFontTx/>
              <a:buChar char="-"/>
            </a:pPr>
            <a:r>
              <a:rPr lang="en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Linux 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의 창조주인 </a:t>
            </a:r>
            <a:r>
              <a:rPr lang="ko-KR" altLang="en-US" sz="2200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리누스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</a:t>
            </a:r>
            <a:r>
              <a:rPr lang="ko-KR" altLang="en-US" sz="2200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토발즈가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만든 분산 </a:t>
            </a:r>
            <a:r>
              <a:rPr lang="ko-KR" altLang="en-US" sz="2200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버전관리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시스템 도구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.</a:t>
            </a:r>
          </a:p>
          <a:p>
            <a:pPr>
              <a:buFontTx/>
              <a:buChar char="-"/>
            </a:pPr>
            <a:r>
              <a:rPr lang="en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Bitbucket, Gitlab, </a:t>
            </a:r>
            <a:r>
              <a:rPr lang="en" altLang="ko-KR" sz="2200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Gogs</a:t>
            </a:r>
            <a:r>
              <a:rPr lang="en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등에서 서비스 중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!</a:t>
            </a:r>
          </a:p>
          <a:p>
            <a:pPr>
              <a:buFontTx/>
              <a:buChar char="-"/>
            </a:pPr>
            <a:r>
              <a:rPr lang="en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Git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말고도 </a:t>
            </a:r>
            <a:r>
              <a:rPr lang="en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CVS, SVN, Mercurial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등의 서비스가 있다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.</a:t>
            </a:r>
          </a:p>
          <a:p>
            <a:pPr>
              <a:buFontTx/>
              <a:buChar char="-"/>
            </a:pPr>
            <a:endParaRPr lang="en-US" altLang="ko-KR" sz="2200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  <a:p>
            <a:pPr marL="0" indent="0">
              <a:buNone/>
            </a:pPr>
            <a:r>
              <a:rPr lang="en-US" altLang="ko-KR" sz="2200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Github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란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?</a:t>
            </a:r>
          </a:p>
          <a:p>
            <a:pPr marL="0" indent="0">
              <a:buNone/>
            </a:pP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-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Git</a:t>
            </a:r>
            <a:r>
              <a:rPr lang="ko-KR" altLang="en-US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을 제공해주는 서비스</a:t>
            </a:r>
            <a:r>
              <a:rPr lang="en-US" altLang="ko-KR" sz="22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!</a:t>
            </a:r>
          </a:p>
          <a:p>
            <a:pPr marL="0" indent="0">
              <a:buNone/>
            </a:pPr>
            <a:endParaRPr lang="en-US" altLang="ko-KR" sz="2200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Git/</a:t>
            </a:r>
            <a:r>
              <a:rPr lang="en-US" altLang="ko-KR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Github</a:t>
            </a:r>
            <a:r>
              <a:rPr lang="ko-KR" altLang="en-US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특강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045A6F-E9B0-9940-BA42-B7C50FB9A36F}"/>
              </a:ext>
            </a:extLst>
          </p:cNvPr>
          <p:cNvSpPr txBox="1"/>
          <p:nvPr/>
        </p:nvSpPr>
        <p:spPr>
          <a:xfrm>
            <a:off x="2632320" y="5301205"/>
            <a:ext cx="6974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다른 서비스들도 있는데</a:t>
            </a:r>
            <a:r>
              <a:rPr kumimoji="1" lang="en-US" altLang="ko-KR" sz="2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,</a:t>
            </a:r>
            <a:r>
              <a:rPr kumimoji="1" lang="ko-KR" altLang="en-US" sz="2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왜 </a:t>
            </a:r>
            <a:r>
              <a:rPr kumimoji="1" lang="en-US" altLang="ko-KR" sz="2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Git</a:t>
            </a:r>
            <a:r>
              <a:rPr kumimoji="1" lang="ko-KR" altLang="en-US" sz="2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을 사용할까</a:t>
            </a:r>
            <a:r>
              <a:rPr kumimoji="1" lang="en-US" altLang="ko-KR" sz="2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?</a:t>
            </a:r>
            <a:endParaRPr kumimoji="1" lang="ko-KR" altLang="en-US" sz="2800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05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Git/</a:t>
            </a:r>
            <a:r>
              <a:rPr lang="en-US" altLang="ko-KR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Github</a:t>
            </a:r>
            <a:r>
              <a:rPr lang="ko-KR" altLang="en-US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특강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A50B5-7478-AC4A-8C18-3BEA5417B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54" y="2019458"/>
            <a:ext cx="6192456" cy="31116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017B2D-3FC7-5743-B1DD-D35774BC2E3C}"/>
              </a:ext>
            </a:extLst>
          </p:cNvPr>
          <p:cNvSpPr txBox="1"/>
          <p:nvPr/>
        </p:nvSpPr>
        <p:spPr>
          <a:xfrm>
            <a:off x="2875298" y="5474825"/>
            <a:ext cx="60035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간단히 그래프로 보면 왼쪽이 </a:t>
            </a:r>
            <a:r>
              <a:rPr kumimoji="1" lang="en-US" altLang="ko-KR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SVN,</a:t>
            </a:r>
            <a:r>
              <a:rPr kumimoji="1" lang="ko-KR" altLang="en-US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오른쪽이 </a:t>
            </a:r>
            <a:r>
              <a:rPr kumimoji="1" lang="en-US" altLang="ko-KR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Git</a:t>
            </a:r>
            <a:r>
              <a:rPr kumimoji="1" lang="ko-KR" altLang="en-US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이다</a:t>
            </a:r>
            <a:r>
              <a:rPr kumimoji="1" lang="en-US" altLang="ko-KR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.</a:t>
            </a:r>
          </a:p>
          <a:p>
            <a:r>
              <a:rPr kumimoji="1" lang="en-US" altLang="ko-KR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(SVN : </a:t>
            </a:r>
            <a:r>
              <a:rPr kumimoji="1" lang="ko-KR" altLang="en-US" sz="2000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중앙집중형</a:t>
            </a:r>
            <a:r>
              <a:rPr kumimoji="1" lang="ko-KR" altLang="en-US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구조</a:t>
            </a:r>
            <a:r>
              <a:rPr kumimoji="1" lang="en-US" altLang="ko-KR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,</a:t>
            </a:r>
            <a:r>
              <a:rPr kumimoji="1" lang="ko-KR" altLang="en-US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</a:t>
            </a:r>
            <a:r>
              <a:rPr kumimoji="1" lang="en-US" altLang="ko-KR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Git</a:t>
            </a:r>
            <a:r>
              <a:rPr kumimoji="1" lang="ko-KR" altLang="en-US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</a:t>
            </a:r>
            <a:r>
              <a:rPr kumimoji="1" lang="en-US" altLang="ko-KR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:</a:t>
            </a:r>
            <a:r>
              <a:rPr kumimoji="1" lang="ko-KR" altLang="en-US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그물망 구조</a:t>
            </a:r>
            <a:r>
              <a:rPr kumimoji="1" lang="en-US" altLang="ko-KR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5AC29-3F68-6746-A885-778E7F1BF12F}"/>
              </a:ext>
            </a:extLst>
          </p:cNvPr>
          <p:cNvSpPr txBox="1"/>
          <p:nvPr/>
        </p:nvSpPr>
        <p:spPr>
          <a:xfrm>
            <a:off x="5036553" y="1327872"/>
            <a:ext cx="166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Why</a:t>
            </a:r>
            <a:r>
              <a:rPr kumimoji="1" lang="ko-KR" altLang="en-US" sz="2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</a:t>
            </a:r>
            <a:r>
              <a:rPr kumimoji="1" lang="en-US" altLang="ko-KR" sz="2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Git?</a:t>
            </a:r>
          </a:p>
        </p:txBody>
      </p:sp>
    </p:spTree>
    <p:extLst>
      <p:ext uri="{BB962C8B-B14F-4D97-AF65-F5344CB8AC3E}">
        <p14:creationId xmlns:p14="http://schemas.microsoft.com/office/powerpoint/2010/main" val="1575365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Git/</a:t>
            </a:r>
            <a:r>
              <a:rPr lang="en-US" altLang="ko-KR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Github</a:t>
            </a:r>
            <a:r>
              <a:rPr lang="ko-KR" altLang="en-US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특강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017B2D-3FC7-5743-B1DD-D35774BC2E3C}"/>
              </a:ext>
            </a:extLst>
          </p:cNvPr>
          <p:cNvSpPr txBox="1"/>
          <p:nvPr/>
        </p:nvSpPr>
        <p:spPr>
          <a:xfrm>
            <a:off x="1275104" y="2051611"/>
            <a:ext cx="964179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SVN</a:t>
            </a:r>
            <a:r>
              <a:rPr kumimoji="1" lang="ko-KR" altLang="en-US" sz="24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</a:t>
            </a:r>
            <a:r>
              <a:rPr kumimoji="1" lang="en-US" altLang="ko-KR" sz="24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(</a:t>
            </a:r>
            <a:r>
              <a:rPr kumimoji="1" lang="ko-KR" altLang="en-US" sz="24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중앙 </a:t>
            </a:r>
            <a:r>
              <a:rPr kumimoji="1" lang="ko-KR" altLang="en-US" sz="2400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집중형</a:t>
            </a:r>
            <a:r>
              <a:rPr kumimoji="1" lang="ko-KR" altLang="en-US" sz="24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구조</a:t>
            </a:r>
            <a:r>
              <a:rPr kumimoji="1" lang="en-US" altLang="ko-KR" sz="24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)</a:t>
            </a:r>
          </a:p>
          <a:p>
            <a:r>
              <a:rPr lang="en-US" altLang="ko-KR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-</a:t>
            </a:r>
            <a:r>
              <a:rPr lang="ko-KR" altLang="en-US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중앙저장소에 문제가 생겼을 경우</a:t>
            </a:r>
            <a:r>
              <a:rPr lang="en-US" altLang="ko-KR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, </a:t>
            </a:r>
            <a:r>
              <a:rPr lang="ko-KR" altLang="en-US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따로 백업을 해두지 않는 이상 복구를 어렵다</a:t>
            </a:r>
            <a:r>
              <a:rPr lang="en-US" altLang="ko-KR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.</a:t>
            </a:r>
            <a:endParaRPr kumimoji="1" lang="en-US" altLang="ko-KR" sz="2000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  <a:p>
            <a:r>
              <a:rPr lang="en-US" altLang="ko-KR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-</a:t>
            </a:r>
            <a:r>
              <a:rPr lang="ko-KR" altLang="en-US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저장소를 공유하여 사용하기 때문에</a:t>
            </a:r>
            <a:r>
              <a:rPr lang="en-US" altLang="ko-KR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, </a:t>
            </a:r>
            <a:r>
              <a:rPr lang="ko-KR" altLang="en-US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동시에 </a:t>
            </a:r>
            <a:r>
              <a:rPr lang="ko-KR" altLang="en-US" sz="2000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여러명이서</a:t>
            </a:r>
            <a:r>
              <a:rPr lang="ko-KR" altLang="en-US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개발을 하기에 어렵다</a:t>
            </a:r>
            <a:r>
              <a:rPr lang="en-US" altLang="ko-KR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kumimoji="1" lang="en-US" altLang="ko-KR" sz="2000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  <a:p>
            <a:r>
              <a:rPr kumimoji="1" lang="en-US" altLang="ko-KR" sz="24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Git</a:t>
            </a:r>
            <a:r>
              <a:rPr kumimoji="1" lang="ko-KR" altLang="en-US" sz="24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</a:t>
            </a:r>
            <a:r>
              <a:rPr kumimoji="1" lang="en-US" altLang="ko-KR" sz="24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(</a:t>
            </a:r>
            <a:r>
              <a:rPr kumimoji="1" lang="ko-KR" altLang="en-US" sz="24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그물망 구조</a:t>
            </a:r>
            <a:r>
              <a:rPr kumimoji="1" lang="en-US" altLang="ko-KR" sz="24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리모트</a:t>
            </a:r>
            <a:r>
              <a:rPr lang="ko-KR" altLang="en-US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저장소를 로컬 저장소로 복사해와서 작업하는 구조로</a:t>
            </a:r>
            <a:r>
              <a:rPr lang="en-US" altLang="ko-KR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, </a:t>
            </a:r>
            <a:r>
              <a:rPr lang="ko-KR" altLang="en-US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로컬과 </a:t>
            </a:r>
            <a:r>
              <a:rPr lang="ko-KR" altLang="en-US" sz="2000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리모트가</a:t>
            </a:r>
            <a:r>
              <a:rPr lang="ko-KR" altLang="en-US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분산되어 있기 때문에 더욱 안전하면서도 </a:t>
            </a:r>
            <a:r>
              <a:rPr lang="ko-KR" altLang="en-US" sz="2000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여러명이서</a:t>
            </a:r>
            <a:r>
              <a:rPr lang="ko-KR" altLang="en-US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효율적으로 개발할 수 있다</a:t>
            </a:r>
            <a:r>
              <a:rPr lang="en-US" altLang="ko-KR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덕분에 불특정 다수가 동시에 작업하기 용이한 환경을 지니고 있어서 오픈소스 진영에서 주로 많이 쓰이고 있다</a:t>
            </a:r>
            <a:r>
              <a:rPr lang="en-US" altLang="ko-KR" sz="20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.</a:t>
            </a:r>
            <a:endParaRPr kumimoji="1" lang="en-US" altLang="ko-KR" sz="2000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5AC29-3F68-6746-A885-778E7F1BF12F}"/>
              </a:ext>
            </a:extLst>
          </p:cNvPr>
          <p:cNvSpPr txBox="1"/>
          <p:nvPr/>
        </p:nvSpPr>
        <p:spPr>
          <a:xfrm>
            <a:off x="5036553" y="1327872"/>
            <a:ext cx="166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Why</a:t>
            </a:r>
            <a:r>
              <a:rPr kumimoji="1" lang="ko-KR" altLang="en-US" sz="2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</a:t>
            </a:r>
            <a:r>
              <a:rPr kumimoji="1" lang="en-US" altLang="ko-KR" sz="2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Git?</a:t>
            </a:r>
          </a:p>
        </p:txBody>
      </p:sp>
    </p:spTree>
    <p:extLst>
      <p:ext uri="{BB962C8B-B14F-4D97-AF65-F5344CB8AC3E}">
        <p14:creationId xmlns:p14="http://schemas.microsoft.com/office/powerpoint/2010/main" val="501358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Git/</a:t>
            </a:r>
            <a:r>
              <a:rPr lang="en-US" altLang="ko-KR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Github</a:t>
            </a:r>
            <a:r>
              <a:rPr lang="ko-KR" altLang="en-US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특강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5AC29-3F68-6746-A885-778E7F1BF12F}"/>
              </a:ext>
            </a:extLst>
          </p:cNvPr>
          <p:cNvSpPr txBox="1"/>
          <p:nvPr/>
        </p:nvSpPr>
        <p:spPr>
          <a:xfrm>
            <a:off x="4571382" y="1752384"/>
            <a:ext cx="3049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CLI </a:t>
            </a:r>
            <a:r>
              <a:rPr kumimoji="1" lang="ko-KR" altLang="en-US" sz="2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환경에서의 </a:t>
            </a:r>
            <a:r>
              <a:rPr kumimoji="1" lang="en-US" altLang="ko-KR" sz="2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git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E12CED-DC8D-5E44-BC34-FCC5AE208C61}"/>
              </a:ext>
            </a:extLst>
          </p:cNvPr>
          <p:cNvGrpSpPr/>
          <p:nvPr/>
        </p:nvGrpSpPr>
        <p:grpSpPr>
          <a:xfrm>
            <a:off x="1448764" y="2949968"/>
            <a:ext cx="9294471" cy="1277151"/>
            <a:chOff x="1448764" y="2521704"/>
            <a:chExt cx="9294471" cy="12771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017B2D-3FC7-5743-B1DD-D35774BC2E3C}"/>
                </a:ext>
              </a:extLst>
            </p:cNvPr>
            <p:cNvSpPr txBox="1"/>
            <p:nvPr/>
          </p:nvSpPr>
          <p:spPr>
            <a:xfrm>
              <a:off x="1448764" y="2521704"/>
              <a:ext cx="92944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R" sz="4400" dirty="0">
                  <a:latin typeface="Binggrae Taom" panose="02030503000000000000" pitchFamily="18" charset="-127"/>
                  <a:ea typeface="Binggrae Taom" panose="02030503000000000000" pitchFamily="18" charset="-127"/>
                </a:rPr>
                <a:t>$ git&lt;command&gt; &lt;option&gt; &lt;</a:t>
              </a:r>
              <a:r>
                <a:rPr lang="en" altLang="ko-KR" sz="4400" dirty="0" err="1">
                  <a:latin typeface="Binggrae Taom" panose="02030503000000000000" pitchFamily="18" charset="-127"/>
                  <a:ea typeface="Binggrae Taom" panose="02030503000000000000" pitchFamily="18" charset="-127"/>
                </a:rPr>
                <a:t>args</a:t>
              </a:r>
              <a:r>
                <a:rPr lang="en" altLang="ko-KR" sz="4400" dirty="0">
                  <a:latin typeface="Binggrae Taom" panose="02030503000000000000" pitchFamily="18" charset="-127"/>
                  <a:ea typeface="Binggrae Taom" panose="02030503000000000000" pitchFamily="18" charset="-127"/>
                </a:rPr>
                <a:t>&gt;</a:t>
              </a:r>
              <a:endParaRPr kumimoji="1" lang="en-US" altLang="ko-KR" sz="4400" dirty="0">
                <a:latin typeface="Binggrae Taom" panose="02030503000000000000" pitchFamily="18" charset="-127"/>
                <a:ea typeface="Binggrae Taom" panose="02030503000000000000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22053D-547C-6A4C-8F73-95BFF02A22F1}"/>
                </a:ext>
              </a:extLst>
            </p:cNvPr>
            <p:cNvSpPr txBox="1"/>
            <p:nvPr/>
          </p:nvSpPr>
          <p:spPr>
            <a:xfrm>
              <a:off x="3507194" y="3275635"/>
              <a:ext cx="14650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dirty="0">
                  <a:latin typeface="Binggrae Taom" panose="02030503000000000000" pitchFamily="18" charset="-127"/>
                  <a:ea typeface="Binggrae Taom" panose="02030503000000000000" pitchFamily="18" charset="-127"/>
                </a:rPr>
                <a:t>명령어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02AB60-D1FD-3648-AB3F-A01221E5A24F}"/>
                </a:ext>
              </a:extLst>
            </p:cNvPr>
            <p:cNvSpPr txBox="1"/>
            <p:nvPr/>
          </p:nvSpPr>
          <p:spPr>
            <a:xfrm>
              <a:off x="6658438" y="3275635"/>
              <a:ext cx="11226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dirty="0">
                  <a:latin typeface="Binggrae Taom" panose="02030503000000000000" pitchFamily="18" charset="-127"/>
                  <a:ea typeface="Binggrae Taom" panose="02030503000000000000" pitchFamily="18" charset="-127"/>
                </a:rPr>
                <a:t>옵션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EA7DE6-113E-A54A-B9CC-C332333F0F1D}"/>
                </a:ext>
              </a:extLst>
            </p:cNvPr>
            <p:cNvSpPr txBox="1"/>
            <p:nvPr/>
          </p:nvSpPr>
          <p:spPr>
            <a:xfrm>
              <a:off x="8646287" y="3275635"/>
              <a:ext cx="14650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dirty="0" err="1">
                  <a:latin typeface="Binggrae Taom" panose="02030503000000000000" pitchFamily="18" charset="-127"/>
                  <a:ea typeface="Binggrae Taom" panose="02030503000000000000" pitchFamily="18" charset="-127"/>
                </a:rPr>
                <a:t>입력값</a:t>
              </a:r>
              <a:endParaRPr kumimoji="1" lang="ko-KR" altLang="en-US" sz="2800" dirty="0">
                <a:latin typeface="Binggrae Taom" panose="02030503000000000000" pitchFamily="18" charset="-127"/>
                <a:ea typeface="Binggrae Taom" panose="0203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113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Git/</a:t>
            </a:r>
            <a:r>
              <a:rPr lang="en-US" altLang="ko-KR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Github</a:t>
            </a:r>
            <a:r>
              <a:rPr lang="ko-KR" altLang="en-US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특강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5AC29-3F68-6746-A885-778E7F1BF12F}"/>
              </a:ext>
            </a:extLst>
          </p:cNvPr>
          <p:cNvSpPr txBox="1"/>
          <p:nvPr/>
        </p:nvSpPr>
        <p:spPr>
          <a:xfrm>
            <a:off x="4003919" y="1752384"/>
            <a:ext cx="4184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CLI </a:t>
            </a:r>
            <a:r>
              <a:rPr kumimoji="1" lang="ko-KR" altLang="en-US" sz="2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환경에서의 </a:t>
            </a:r>
            <a:r>
              <a:rPr kumimoji="1" lang="en-US" altLang="ko-KR" sz="2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git</a:t>
            </a:r>
            <a:r>
              <a:rPr kumimoji="1" lang="ko-KR" altLang="en-US" sz="2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예시들</a:t>
            </a:r>
            <a:endParaRPr kumimoji="1" lang="en-US" altLang="ko-KR" sz="2800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E12CED-DC8D-5E44-BC34-FCC5AE208C61}"/>
              </a:ext>
            </a:extLst>
          </p:cNvPr>
          <p:cNvGrpSpPr/>
          <p:nvPr/>
        </p:nvGrpSpPr>
        <p:grpSpPr>
          <a:xfrm>
            <a:off x="2316866" y="2868482"/>
            <a:ext cx="9294471" cy="1215596"/>
            <a:chOff x="1448764" y="2521704"/>
            <a:chExt cx="9294471" cy="12155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017B2D-3FC7-5743-B1DD-D35774BC2E3C}"/>
                </a:ext>
              </a:extLst>
            </p:cNvPr>
            <p:cNvSpPr txBox="1"/>
            <p:nvPr/>
          </p:nvSpPr>
          <p:spPr>
            <a:xfrm>
              <a:off x="1448764" y="2521704"/>
              <a:ext cx="92944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R" sz="3600" dirty="0">
                  <a:latin typeface="Binggrae Taom" panose="02030503000000000000" pitchFamily="18" charset="-127"/>
                  <a:ea typeface="Binggrae Taom" panose="02030503000000000000" pitchFamily="18" charset="-127"/>
                </a:rPr>
                <a:t>$ git commit -m “</a:t>
              </a:r>
              <a:r>
                <a:rPr lang="ko-KR" altLang="en-US" sz="3600" dirty="0" err="1">
                  <a:latin typeface="Binggrae Taom" panose="02030503000000000000" pitchFamily="18" charset="-127"/>
                  <a:ea typeface="Binggrae Taom" panose="02030503000000000000" pitchFamily="18" charset="-127"/>
                </a:rPr>
                <a:t>커밋</a:t>
              </a:r>
              <a:r>
                <a:rPr lang="ko-KR" altLang="en-US" sz="3600" dirty="0">
                  <a:latin typeface="Binggrae Taom" panose="02030503000000000000" pitchFamily="18" charset="-127"/>
                  <a:ea typeface="Binggrae Taom" panose="02030503000000000000" pitchFamily="18" charset="-127"/>
                </a:rPr>
                <a:t> 메시지 작성”</a:t>
              </a:r>
              <a:endParaRPr kumimoji="1" lang="en-US" altLang="ko-KR" sz="3600" dirty="0">
                <a:latin typeface="Binggrae Taom" panose="02030503000000000000" pitchFamily="18" charset="-127"/>
                <a:ea typeface="Binggrae Taom" panose="02030503000000000000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22053D-547C-6A4C-8F73-95BFF02A22F1}"/>
                </a:ext>
              </a:extLst>
            </p:cNvPr>
            <p:cNvSpPr txBox="1"/>
            <p:nvPr/>
          </p:nvSpPr>
          <p:spPr>
            <a:xfrm>
              <a:off x="2774661" y="3275635"/>
              <a:ext cx="1465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latin typeface="Binggrae Taom" panose="02030503000000000000" pitchFamily="18" charset="-127"/>
                  <a:ea typeface="Binggrae Taom" panose="02030503000000000000" pitchFamily="18" charset="-127"/>
                </a:rPr>
                <a:t>명령어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02AB60-D1FD-3648-AB3F-A01221E5A24F}"/>
                </a:ext>
              </a:extLst>
            </p:cNvPr>
            <p:cNvSpPr txBox="1"/>
            <p:nvPr/>
          </p:nvSpPr>
          <p:spPr>
            <a:xfrm>
              <a:off x="4239728" y="3275635"/>
              <a:ext cx="11226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latin typeface="Binggrae Taom" panose="02030503000000000000" pitchFamily="18" charset="-127"/>
                  <a:ea typeface="Binggrae Taom" panose="02030503000000000000" pitchFamily="18" charset="-127"/>
                </a:rPr>
                <a:t>옵션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EA7DE6-113E-A54A-B9CC-C332333F0F1D}"/>
                </a:ext>
              </a:extLst>
            </p:cNvPr>
            <p:cNvSpPr txBox="1"/>
            <p:nvPr/>
          </p:nvSpPr>
          <p:spPr>
            <a:xfrm>
              <a:off x="6204028" y="3275635"/>
              <a:ext cx="1465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 err="1">
                  <a:latin typeface="Binggrae Taom" panose="02030503000000000000" pitchFamily="18" charset="-127"/>
                  <a:ea typeface="Binggrae Taom" panose="02030503000000000000" pitchFamily="18" charset="-127"/>
                </a:rPr>
                <a:t>입력값</a:t>
              </a:r>
              <a:endParaRPr kumimoji="1" lang="ko-KR" altLang="en-US" sz="2400" dirty="0">
                <a:latin typeface="Binggrae Taom" panose="02030503000000000000" pitchFamily="18" charset="-127"/>
                <a:ea typeface="Binggrae Taom" panose="02030503000000000000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2EF6B9C-1A26-8B48-B7AE-47B6D0E228C3}"/>
              </a:ext>
            </a:extLst>
          </p:cNvPr>
          <p:cNvGrpSpPr/>
          <p:nvPr/>
        </p:nvGrpSpPr>
        <p:grpSpPr>
          <a:xfrm>
            <a:off x="2316866" y="4488938"/>
            <a:ext cx="9294471" cy="1215596"/>
            <a:chOff x="1448764" y="2521704"/>
            <a:chExt cx="9294471" cy="12155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ADCE3C-AE9E-FB47-B781-626DA9FB0159}"/>
                </a:ext>
              </a:extLst>
            </p:cNvPr>
            <p:cNvSpPr txBox="1"/>
            <p:nvPr/>
          </p:nvSpPr>
          <p:spPr>
            <a:xfrm>
              <a:off x="1448764" y="2521704"/>
              <a:ext cx="92944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R" sz="3600" dirty="0">
                  <a:latin typeface="Binggrae Taom" panose="02030503000000000000" pitchFamily="18" charset="-127"/>
                  <a:ea typeface="Binggrae Taom" panose="02030503000000000000" pitchFamily="18" charset="-127"/>
                </a:rPr>
                <a:t>$ git push origin master</a:t>
              </a:r>
              <a:r>
                <a:rPr lang="ko-KR" altLang="en-US" sz="3600" dirty="0">
                  <a:latin typeface="Binggrae Taom" panose="02030503000000000000" pitchFamily="18" charset="-127"/>
                  <a:ea typeface="Binggrae Taom" panose="02030503000000000000" pitchFamily="18" charset="-127"/>
                </a:rPr>
                <a:t> </a:t>
              </a:r>
              <a:r>
                <a:rPr lang="en-US" altLang="ko-KR" sz="3600" dirty="0">
                  <a:latin typeface="Binggrae Taom" panose="02030503000000000000" pitchFamily="18" charset="-127"/>
                  <a:ea typeface="Binggrae Taom" panose="02030503000000000000" pitchFamily="18" charset="-127"/>
                </a:rPr>
                <a:t>--force</a:t>
              </a:r>
              <a:endParaRPr kumimoji="1" lang="en-US" altLang="ko-KR" sz="3600" dirty="0">
                <a:latin typeface="Binggrae Taom" panose="02030503000000000000" pitchFamily="18" charset="-127"/>
                <a:ea typeface="Binggrae Taom" panose="02030503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FEA6DD-8753-6243-8E29-2FB9AF5DFEFA}"/>
                </a:ext>
              </a:extLst>
            </p:cNvPr>
            <p:cNvSpPr txBox="1"/>
            <p:nvPr/>
          </p:nvSpPr>
          <p:spPr>
            <a:xfrm>
              <a:off x="2508443" y="3275635"/>
              <a:ext cx="1465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latin typeface="Binggrae Taom" panose="02030503000000000000" pitchFamily="18" charset="-127"/>
                  <a:ea typeface="Binggrae Taom" panose="02030503000000000000" pitchFamily="18" charset="-127"/>
                </a:rPr>
                <a:t>명령어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65CE14-525B-0549-894C-E2A613753D3D}"/>
                </a:ext>
              </a:extLst>
            </p:cNvPr>
            <p:cNvSpPr txBox="1"/>
            <p:nvPr/>
          </p:nvSpPr>
          <p:spPr>
            <a:xfrm>
              <a:off x="6758673" y="3275635"/>
              <a:ext cx="11226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latin typeface="Binggrae Taom" panose="02030503000000000000" pitchFamily="18" charset="-127"/>
                  <a:ea typeface="Binggrae Taom" panose="02030503000000000000" pitchFamily="18" charset="-127"/>
                </a:rPr>
                <a:t>옵션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1DC924-F80C-9341-B682-3852B7948E75}"/>
                </a:ext>
              </a:extLst>
            </p:cNvPr>
            <p:cNvSpPr txBox="1"/>
            <p:nvPr/>
          </p:nvSpPr>
          <p:spPr>
            <a:xfrm>
              <a:off x="3762829" y="3275635"/>
              <a:ext cx="1465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 err="1">
                  <a:latin typeface="Binggrae Taom" panose="02030503000000000000" pitchFamily="18" charset="-127"/>
                  <a:ea typeface="Binggrae Taom" panose="02030503000000000000" pitchFamily="18" charset="-127"/>
                </a:rPr>
                <a:t>입력값</a:t>
              </a:r>
              <a:endParaRPr kumimoji="1" lang="ko-KR" altLang="en-US" sz="2400" dirty="0">
                <a:latin typeface="Binggrae Taom" panose="02030503000000000000" pitchFamily="18" charset="-127"/>
                <a:ea typeface="Binggrae Taom" panose="02030503000000000000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F036FB-21CE-594D-8E7A-735F5329A86C}"/>
                </a:ext>
              </a:extLst>
            </p:cNvPr>
            <p:cNvSpPr txBox="1"/>
            <p:nvPr/>
          </p:nvSpPr>
          <p:spPr>
            <a:xfrm>
              <a:off x="4989745" y="3275635"/>
              <a:ext cx="1465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 err="1">
                  <a:latin typeface="Binggrae Taom" panose="02030503000000000000" pitchFamily="18" charset="-127"/>
                  <a:ea typeface="Binggrae Taom" panose="02030503000000000000" pitchFamily="18" charset="-127"/>
                </a:rPr>
                <a:t>입력값</a:t>
              </a:r>
              <a:endParaRPr kumimoji="1" lang="ko-KR" altLang="en-US" sz="2400" dirty="0">
                <a:latin typeface="Binggrae Taom" panose="02030503000000000000" pitchFamily="18" charset="-127"/>
                <a:ea typeface="Binggrae Taom" panose="0203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193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Git/</a:t>
            </a:r>
            <a:r>
              <a:rPr lang="en-US" altLang="ko-KR" dirty="0" err="1">
                <a:latin typeface="Binggrae Taom" panose="02030503000000000000" pitchFamily="18" charset="-127"/>
                <a:ea typeface="Binggrae Taom" panose="02030503000000000000" pitchFamily="18" charset="-127"/>
              </a:rPr>
              <a:t>Github</a:t>
            </a:r>
            <a:r>
              <a:rPr lang="ko-KR" altLang="en-US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특강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5AC29-3F68-6746-A885-778E7F1BF12F}"/>
              </a:ext>
            </a:extLst>
          </p:cNvPr>
          <p:cNvSpPr txBox="1"/>
          <p:nvPr/>
        </p:nvSpPr>
        <p:spPr>
          <a:xfrm>
            <a:off x="5226210" y="1752384"/>
            <a:ext cx="1739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git</a:t>
            </a:r>
            <a:r>
              <a:rPr kumimoji="1" lang="ko-KR" altLang="en-US" sz="2800" dirty="0">
                <a:latin typeface="Binggrae Taom" panose="02030503000000000000" pitchFamily="18" charset="-127"/>
                <a:ea typeface="Binggrae Taom" panose="02030503000000000000" pitchFamily="18" charset="-127"/>
              </a:rPr>
              <a:t> 명령어</a:t>
            </a:r>
            <a:endParaRPr kumimoji="1" lang="en-US" altLang="ko-KR" sz="2800" dirty="0">
              <a:latin typeface="Binggrae Taom" panose="02030503000000000000" pitchFamily="18" charset="-127"/>
              <a:ea typeface="Binggrae Taom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861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깔끔템플릿_hjjj">
      <a:dk1>
        <a:srgbClr val="252C41"/>
      </a:dk1>
      <a:lt1>
        <a:srgbClr val="EEEFF3"/>
      </a:lt1>
      <a:dk2>
        <a:srgbClr val="252C41"/>
      </a:dk2>
      <a:lt2>
        <a:srgbClr val="F4F5F9"/>
      </a:lt2>
      <a:accent1>
        <a:srgbClr val="F1404B"/>
      </a:accent1>
      <a:accent2>
        <a:srgbClr val="505050"/>
      </a:accent2>
      <a:accent3>
        <a:srgbClr val="EAE2CE"/>
      </a:accent3>
      <a:accent4>
        <a:srgbClr val="45478B"/>
      </a:accent4>
      <a:accent5>
        <a:srgbClr val="8DB9B5"/>
      </a:accent5>
      <a:accent6>
        <a:srgbClr val="AC005A"/>
      </a:accent6>
      <a:hlink>
        <a:srgbClr val="F1404B"/>
      </a:hlink>
      <a:folHlink>
        <a:srgbClr val="F1404B"/>
      </a:folHlink>
    </a:clrScheme>
    <a:fontScheme name="사용자 지정 9">
      <a:majorFont>
        <a:latin typeface="한둥근체 제목"/>
        <a:ea typeface="한둥근체 제목"/>
        <a:cs typeface=""/>
      </a:majorFont>
      <a:minorFont>
        <a:latin typeface="한둥근체 돋움"/>
        <a:ea typeface="한둥근체 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rgbClr val="DDDFE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429</Words>
  <Application>Microsoft Macintosh PowerPoint</Application>
  <PresentationFormat>와이드스크린</PresentationFormat>
  <Paragraphs>97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한둥근체 돋움</vt:lpstr>
      <vt:lpstr>한둥근체 제목</vt:lpstr>
      <vt:lpstr>Binggrae Taom</vt:lpstr>
      <vt:lpstr>Arial</vt:lpstr>
      <vt:lpstr>Office 테마</vt:lpstr>
      <vt:lpstr>Git/Github 특강</vt:lpstr>
      <vt:lpstr>PowerPoint 프레젠테이션</vt:lpstr>
      <vt:lpstr>특강 내용</vt:lpstr>
      <vt:lpstr>Git/Github 특강</vt:lpstr>
      <vt:lpstr>Git/Github 특강</vt:lpstr>
      <vt:lpstr>Git/Github 특강</vt:lpstr>
      <vt:lpstr>Git/Github 특강</vt:lpstr>
      <vt:lpstr>Git/Github 특강</vt:lpstr>
      <vt:lpstr>Git/Github 특강</vt:lpstr>
      <vt:lpstr>서울행 열차 탑승기</vt:lpstr>
      <vt:lpstr>What happened?!?!</vt:lpstr>
      <vt:lpstr>What happened?!?!</vt:lpstr>
      <vt:lpstr>느낀점 (+뒷 이야기)</vt:lpstr>
      <vt:lpstr>느낀점</vt:lpstr>
      <vt:lpstr>뒷 이야기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안현정</dc:creator>
  <cp:lastModifiedBy>m25727</cp:lastModifiedBy>
  <cp:revision>182</cp:revision>
  <dcterms:created xsi:type="dcterms:W3CDTF">2017-09-02T05:32:31Z</dcterms:created>
  <dcterms:modified xsi:type="dcterms:W3CDTF">2019-11-20T10:25:47Z</dcterms:modified>
</cp:coreProperties>
</file>